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21" r:id="rId2"/>
    <p:sldId id="439" r:id="rId3"/>
    <p:sldId id="339" r:id="rId4"/>
    <p:sldId id="434" r:id="rId5"/>
    <p:sldId id="440" r:id="rId6"/>
    <p:sldId id="441" r:id="rId7"/>
    <p:sldId id="442" r:id="rId8"/>
    <p:sldId id="443" r:id="rId9"/>
    <p:sldId id="444" r:id="rId10"/>
    <p:sldId id="445" r:id="rId11"/>
    <p:sldId id="446" r:id="rId12"/>
    <p:sldId id="447" r:id="rId13"/>
    <p:sldId id="369" r:id="rId14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азимиренко Олексій Володимир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7E0"/>
    <a:srgbClr val="D5DBE3"/>
    <a:srgbClr val="AAC1DA"/>
    <a:srgbClr val="9CBCDC"/>
    <a:srgbClr val="ACC4DC"/>
    <a:srgbClr val="97B3CD"/>
    <a:srgbClr val="C2CCD8"/>
    <a:srgbClr val="AF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88021" autoAdjust="0"/>
  </p:normalViewPr>
  <p:slideViewPr>
    <p:cSldViewPr snapToGrid="0">
      <p:cViewPr varScale="1">
        <p:scale>
          <a:sx n="94" d="100"/>
          <a:sy n="94" d="100"/>
        </p:scale>
        <p:origin x="9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131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ACC072-4C1F-42D9-B18F-E751D50959AA}" type="datetimeFigureOut">
              <a:rPr lang="ru-RU"/>
              <a:pPr>
                <a:defRPr/>
              </a:pPr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131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998BB3-D2F2-4162-B585-F5C56E89A771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1032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574" y="0"/>
            <a:ext cx="2931031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33BB59-D37A-4051-A012-2F43D6FDD5AD}" type="datetimeFigureOut">
              <a:rPr lang="uk-UA"/>
              <a:pPr>
                <a:defRPr/>
              </a:pPr>
              <a:t>28.11.2024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4600"/>
            <a:ext cx="5961063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8" tIns="45799" rIns="91598" bIns="45799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2" y="4783811"/>
            <a:ext cx="5408619" cy="3917463"/>
          </a:xfrm>
          <a:prstGeom prst="rect">
            <a:avLst/>
          </a:prstGeom>
        </p:spPr>
        <p:txBody>
          <a:bodyPr vert="horz" lIns="91598" tIns="45799" rIns="91598" bIns="4579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183"/>
            <a:ext cx="2931032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574" y="9443183"/>
            <a:ext cx="2931031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B06335-2488-4311-A2C2-D5481FB1735C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548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730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028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11" name="TextBox 13"/>
          <p:cNvSpPr txBox="1"/>
          <p:nvPr userDrawn="1"/>
        </p:nvSpPr>
        <p:spPr>
          <a:xfrm>
            <a:off x="314325" y="4924425"/>
            <a:ext cx="15716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>
                <a:latin typeface="+mn-lt"/>
              </a:rPr>
              <a:t>Контакти: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12FEB0C-E8FA-44DB-9B2F-4C74F771172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‹№›</a:t>
            </a:fld>
            <a:endParaRPr lang="ru-RU" sz="160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9B5A1AC-34E8-4F2D-AD50-48BB8D9C644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‹№›</a:t>
            </a:fld>
            <a:endParaRPr lang="ru-RU" sz="1600">
              <a:latin typeface="+mn-lt"/>
            </a:endParaRPr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6"/>
          <p:cNvCxnSpPr/>
          <p:nvPr userDrawn="1"/>
        </p:nvCxnSpPr>
        <p:spPr>
          <a:xfrm flipV="1">
            <a:off x="417513" y="1006475"/>
            <a:ext cx="6024562" cy="15875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  <a:p>
            <a:pPr lvl="2"/>
            <a:r>
              <a:rPr lang="en-US" dirty="0"/>
              <a:t>Третий уровень</a:t>
            </a:r>
          </a:p>
          <a:p>
            <a:pPr lvl="3"/>
            <a:r>
              <a:rPr lang="en-US" dirty="0"/>
              <a:t>Четвертый уровень</a:t>
            </a:r>
          </a:p>
          <a:p>
            <a:pPr lvl="4"/>
            <a:r>
              <a:rPr lang="en-US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surl.li/uqggc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surl.li/uqggc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surl.li/uqggc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surl.li/uqgig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surl.li/uqgir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" y="285750"/>
            <a:ext cx="3465512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Объект 14"/>
          <p:cNvSpPr txBox="1">
            <a:spLocks/>
          </p:cNvSpPr>
          <p:nvPr/>
        </p:nvSpPr>
        <p:spPr bwMode="auto">
          <a:xfrm>
            <a:off x="314325" y="285750"/>
            <a:ext cx="3465511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ru-RU" dirty="0"/>
          </a:p>
        </p:txBody>
      </p:sp>
      <p:sp>
        <p:nvSpPr>
          <p:cNvPr id="10244" name="Заголовок 13"/>
          <p:cNvSpPr txBox="1">
            <a:spLocks/>
          </p:cNvSpPr>
          <p:nvPr/>
        </p:nvSpPr>
        <p:spPr bwMode="auto">
          <a:xfrm>
            <a:off x="314324" y="2049516"/>
            <a:ext cx="9772211" cy="4407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uk-UA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«ОСОБЛИВОСТІ ЗАСТОСУВАННЯ СУЧАСНИХ МЕТОДІВ ВИКЛАДАННЯ ДЛЯ ДОСЯГНЕННЯ ПРОГРАМНИХ РЕЗУЛЬТАТІВ НАВЧАННЯ»</a:t>
            </a:r>
          </a:p>
          <a:p>
            <a:pPr algn="ctr">
              <a:lnSpc>
                <a:spcPct val="110000"/>
              </a:lnSpc>
            </a:pP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r">
              <a:lnSpc>
                <a:spcPct val="110000"/>
              </a:lnSpc>
            </a:pPr>
            <a:r>
              <a:rPr lang="uk-UA" sz="24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спікер: начальник навчально-методичного відділу                             Юлія ЗАБОЛОТНА</a:t>
            </a:r>
            <a:br>
              <a:rPr lang="uk-UA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endParaRPr lang="uk-UA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Питання від експертних груп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499178" y="440831"/>
            <a:ext cx="1105140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>
                <a:solidFill>
                  <a:srgbClr val="FF0000"/>
                </a:solidFill>
              </a:rPr>
              <a:t>Зустріч з академічним персоналом</a:t>
            </a:r>
          </a:p>
          <a:p>
            <a:pPr algn="just"/>
            <a:r>
              <a:rPr lang="uk-UA" sz="2400" i="1" dirty="0"/>
              <a:t>1. Як викладачі обирають форми і методи викладання? Чи існує принцип академічної свободи?</a:t>
            </a:r>
          </a:p>
          <a:p>
            <a:pPr algn="just"/>
            <a:r>
              <a:rPr lang="uk-UA" sz="2400" i="1" dirty="0"/>
              <a:t>2. Приклади застосування активних методів навчання (зокрема, моделювання, розв’язання ситуаційних вправ, застосування кейс-технології, ділових ігор), що сприяють отриманню </a:t>
            </a:r>
            <a:r>
              <a:rPr lang="en-US" sz="2400" i="1" dirty="0"/>
              <a:t>soft skills.</a:t>
            </a:r>
            <a:endParaRPr lang="uk-UA" sz="2400" i="1" dirty="0"/>
          </a:p>
          <a:p>
            <a:pPr algn="just"/>
            <a:r>
              <a:rPr lang="uk-UA" sz="2400" i="1" dirty="0"/>
              <a:t>3. Які форми та методи навчання сприяють набуттю соціальних навичок (</a:t>
            </a:r>
            <a:r>
              <a:rPr lang="en-US" sz="2400" i="1" dirty="0"/>
              <a:t>soft skills)? </a:t>
            </a:r>
            <a:r>
              <a:rPr lang="uk-UA" sz="2400" i="1" dirty="0"/>
              <a:t>Варто навести конкретні ОК та відповідні навички.</a:t>
            </a:r>
          </a:p>
          <a:p>
            <a:pPr algn="just"/>
            <a:r>
              <a:rPr lang="uk-UA" sz="2400" i="1" dirty="0"/>
              <a:t>4. Яким чином обираєте методи навчання? Чи запитуєте думку студентів?</a:t>
            </a:r>
          </a:p>
          <a:p>
            <a:pPr algn="just"/>
            <a:r>
              <a:rPr lang="uk-UA" sz="2400" i="1" dirty="0"/>
              <a:t>5. Чи були в опитуванні питання про форми та методи навчання? Чи врахували результати опитувань? Як часто такі опитування відбуваються?</a:t>
            </a:r>
          </a:p>
          <a:p>
            <a:pPr algn="just"/>
            <a:endParaRPr lang="en-US" sz="2400" i="1" dirty="0"/>
          </a:p>
          <a:p>
            <a:pPr algn="just"/>
            <a:endParaRPr lang="uk-UA" sz="2400" i="1" dirty="0"/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53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Опитування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499178" y="440831"/>
            <a:ext cx="110514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i="1" dirty="0"/>
          </a:p>
          <a:p>
            <a:pPr algn="just"/>
            <a:endParaRPr lang="uk-UA" sz="2400" i="1" dirty="0"/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30C2BA-BB4F-12BB-E8F5-3499BD5019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67" t="20296" r="6333" b="9333"/>
          <a:stretch/>
        </p:blipFill>
        <p:spPr>
          <a:xfrm>
            <a:off x="1158240" y="528320"/>
            <a:ext cx="10119360" cy="568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947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Опитування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499178" y="440831"/>
            <a:ext cx="110514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i="1" dirty="0"/>
          </a:p>
          <a:p>
            <a:pPr algn="just"/>
            <a:endParaRPr lang="uk-UA" sz="2400" i="1" dirty="0"/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03FF0C-228F-8187-B70A-590981F0F2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16" t="20296" r="6584" b="9481"/>
          <a:stretch/>
        </p:blipFill>
        <p:spPr>
          <a:xfrm>
            <a:off x="1148081" y="611538"/>
            <a:ext cx="10168820" cy="573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11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2AC59A-9332-D355-A539-FA5F17323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" y="220663"/>
            <a:ext cx="10647680" cy="596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4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Акредитація освітніх програм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443689" y="440831"/>
            <a:ext cx="11051403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Критерій 4. Навчання і викладання за освітньою програмою</a:t>
            </a:r>
          </a:p>
          <a:p>
            <a:pPr algn="just"/>
            <a:endParaRPr lang="uk-UA" sz="2400" b="1" dirty="0"/>
          </a:p>
          <a:p>
            <a:pPr algn="just"/>
            <a:r>
              <a:rPr lang="uk-UA" sz="2400" dirty="0"/>
              <a:t>Продемонструйте, яким чином форми та </a:t>
            </a:r>
            <a:r>
              <a:rPr lang="uk-UA" sz="2400" i="1" dirty="0">
                <a:solidFill>
                  <a:srgbClr val="FF0000"/>
                </a:solidFill>
              </a:rPr>
              <a:t>методи навчання і викладання</a:t>
            </a:r>
            <a:r>
              <a:rPr lang="uk-UA" sz="2400" dirty="0"/>
              <a:t> на ОП </a:t>
            </a:r>
            <a:r>
              <a:rPr lang="uk-UA" sz="2400" i="1" dirty="0">
                <a:solidFill>
                  <a:srgbClr val="FF0000"/>
                </a:solidFill>
              </a:rPr>
              <a:t>сприяють досягненню програмних результатів навчання.</a:t>
            </a:r>
            <a:r>
              <a:rPr lang="uk-UA" sz="2400" dirty="0"/>
              <a:t> Наведіть посилання на відповідні документи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dirty="0"/>
              <a:t>Продемонструйте, яким чином форми і </a:t>
            </a:r>
            <a:r>
              <a:rPr lang="uk-UA" sz="2400" i="1" dirty="0">
                <a:solidFill>
                  <a:srgbClr val="FF0000"/>
                </a:solidFill>
              </a:rPr>
              <a:t>методи навчання і викладання </a:t>
            </a:r>
            <a:r>
              <a:rPr lang="uk-UA" sz="2400" dirty="0"/>
              <a:t>відповідають вимогам </a:t>
            </a:r>
            <a:r>
              <a:rPr lang="uk-UA" sz="2400" dirty="0" err="1"/>
              <a:t>студентоцентрованого</a:t>
            </a:r>
            <a:r>
              <a:rPr lang="uk-UA" sz="2400" dirty="0"/>
              <a:t> підходу. Яким є </a:t>
            </a:r>
            <a:r>
              <a:rPr lang="uk-UA" sz="2400" i="1" dirty="0">
                <a:solidFill>
                  <a:srgbClr val="FF0000"/>
                </a:solidFill>
              </a:rPr>
              <a:t>рівень задоволеності здобувачів вищої освіти методами навчання і викладання </a:t>
            </a:r>
            <a:r>
              <a:rPr lang="uk-UA" sz="2400" dirty="0"/>
              <a:t>відповідно до результатів опитувань?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dirty="0"/>
              <a:t>Продемонструйте, яким чином забезпечується </a:t>
            </a:r>
            <a:r>
              <a:rPr lang="uk-UA" sz="2400" i="1" dirty="0">
                <a:solidFill>
                  <a:srgbClr val="FF0000"/>
                </a:solidFill>
              </a:rPr>
              <a:t>відповідність методів навчання і викладання</a:t>
            </a:r>
            <a:r>
              <a:rPr lang="uk-UA" sz="2400" dirty="0"/>
              <a:t> на ОП </a:t>
            </a:r>
            <a:r>
              <a:rPr lang="uk-UA" sz="2400" i="1" dirty="0">
                <a:solidFill>
                  <a:srgbClr val="FF0000"/>
                </a:solidFill>
              </a:rPr>
              <a:t>принципам академічної свободи.</a:t>
            </a:r>
          </a:p>
          <a:p>
            <a:pPr algn="just"/>
            <a:endParaRPr lang="uk-UA" sz="20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91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88490" y="62010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2</a:t>
            </a:r>
            <a:endParaRPr lang="uk-UA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7124" y="686434"/>
            <a:ext cx="11177752" cy="61095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uk-UA" sz="2400" b="1" dirty="0">
                <a:latin typeface="Arial" charset="0"/>
                <a:ea typeface="+mn-ea"/>
                <a:cs typeface="+mn-cs"/>
              </a:rPr>
              <a:t>Таблиця 3. Матриця відповідності програмних результатів навчання, освітніх компонентів, методів навчання та оцінювання</a:t>
            </a:r>
            <a:r>
              <a:rPr lang="uk-UA" sz="2400" dirty="0">
                <a:latin typeface="Arial" charset="0"/>
                <a:ea typeface="+mn-ea"/>
                <a:cs typeface="+mn-cs"/>
              </a:rPr>
              <a:t> </a:t>
            </a:r>
          </a:p>
          <a:p>
            <a:pPr algn="just">
              <a:lnSpc>
                <a:spcPct val="110000"/>
              </a:lnSpc>
            </a:pPr>
            <a:endParaRPr lang="uk-UA" sz="2400" dirty="0">
              <a:latin typeface="Arial" charset="0"/>
              <a:ea typeface="+mn-ea"/>
              <a:cs typeface="+mn-cs"/>
            </a:endParaRPr>
          </a:p>
        </p:txBody>
      </p:sp>
      <p:sp>
        <p:nvSpPr>
          <p:cNvPr id="6" name="Текст 1">
            <a:extLst>
              <a:ext uri="{FF2B5EF4-FFF2-40B4-BE49-F238E27FC236}">
                <a16:creationId xmlns:a16="http://schemas.microsoft.com/office/drawing/2014/main" id="{59CBB1CF-C9E3-4252-B8A4-8A3E6A83B463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Акредитація освітніх програм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2B71C5-CAED-E19E-BFAA-8FC24716BA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99" t="16889" r="29167" b="19407"/>
          <a:stretch/>
        </p:blipFill>
        <p:spPr>
          <a:xfrm>
            <a:off x="1564640" y="1526331"/>
            <a:ext cx="8026400" cy="493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46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Акредитація освітніх програм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570298" y="487025"/>
            <a:ext cx="1105140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Рекомендації щодо застосування критеріїв оцінювання якості освітньої програми</a:t>
            </a:r>
            <a:r>
              <a:rPr lang="uk-UA" sz="2400" dirty="0"/>
              <a:t>, затверджені Національним агентством із забезпечення якості вищої освіти 17 листопада 2020 року </a:t>
            </a:r>
            <a:r>
              <a:rPr lang="en-US" sz="2400" dirty="0">
                <a:hlinkClick r:id="rId2"/>
              </a:rPr>
              <a:t>http://surl.li/uqggc</a:t>
            </a:r>
            <a:r>
              <a:rPr lang="uk-UA" sz="2400" dirty="0"/>
              <a:t> 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b="1" i="1" dirty="0">
                <a:solidFill>
                  <a:srgbClr val="FF0000"/>
                </a:solidFill>
              </a:rPr>
              <a:t>Від ЗВО очікуються відповіді на такі питання:</a:t>
            </a:r>
          </a:p>
          <a:p>
            <a:pPr algn="just"/>
            <a:r>
              <a:rPr lang="uk-UA" sz="2400" i="1" dirty="0"/>
              <a:t>Яким формам і методам навчання віддають перевагу на ОП і чому?</a:t>
            </a:r>
          </a:p>
          <a:p>
            <a:pPr algn="just"/>
            <a:endParaRPr lang="uk-UA" sz="2400" i="1" dirty="0"/>
          </a:p>
          <a:p>
            <a:pPr algn="just"/>
            <a:r>
              <a:rPr lang="uk-UA" sz="2400" i="1" dirty="0"/>
              <a:t>Як </a:t>
            </a:r>
            <a:r>
              <a:rPr lang="uk-UA" sz="2400" i="1" dirty="0" err="1"/>
              <a:t>студентоцентрований</a:t>
            </a:r>
            <a:r>
              <a:rPr lang="uk-UA" sz="2400" i="1" dirty="0"/>
              <a:t> підхід реалізується в освітньому процесі, зокрема яким чином вибір форм і методів навчання і викладання відповідає такому підходу?</a:t>
            </a:r>
          </a:p>
          <a:p>
            <a:pPr algn="just"/>
            <a:endParaRPr lang="uk-UA" sz="2400" i="1" dirty="0"/>
          </a:p>
          <a:p>
            <a:pPr algn="just"/>
            <a:r>
              <a:rPr lang="uk-UA" sz="2400" i="1" dirty="0"/>
              <a:t>Як ЗВО забезпечує можливість обрання науково-педагогічними працівниками методів навчання та викладання відповідно до</a:t>
            </a:r>
          </a:p>
          <a:p>
            <a:pPr algn="just"/>
            <a:r>
              <a:rPr lang="uk-UA" sz="2400" i="1" dirty="0"/>
              <a:t>принципів академічної свободи?</a:t>
            </a:r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75511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Акредитація освітніх програм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570298" y="487025"/>
            <a:ext cx="110514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Рекомендації щодо застосування критеріїв оцінювання якості освітньої програми</a:t>
            </a:r>
            <a:r>
              <a:rPr lang="uk-UA" sz="2400" dirty="0"/>
              <a:t>, затверджені Національним агентством із забезпечення якості вищої освіти 17 листопада 2020 року </a:t>
            </a:r>
            <a:r>
              <a:rPr lang="en-US" sz="2400" dirty="0">
                <a:hlinkClick r:id="rId2"/>
              </a:rPr>
              <a:t>http://surl.li/uqggc</a:t>
            </a:r>
            <a:r>
              <a:rPr lang="uk-UA" sz="2400" dirty="0"/>
              <a:t> 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i="1" dirty="0">
                <a:solidFill>
                  <a:srgbClr val="FF0000"/>
                </a:solidFill>
              </a:rPr>
              <a:t>Методи навчання та викладання </a:t>
            </a:r>
            <a:r>
              <a:rPr lang="uk-UA" sz="2400" dirty="0"/>
              <a:t>мають сприяти </a:t>
            </a:r>
            <a:r>
              <a:rPr lang="uk-UA" sz="2400" i="1" dirty="0">
                <a:solidFill>
                  <a:srgbClr val="FF0000"/>
                </a:solidFill>
              </a:rPr>
              <a:t>досягненню заявлених у ОП цілей та ПРН</a:t>
            </a:r>
            <a:r>
              <a:rPr lang="uk-UA" sz="2400" dirty="0"/>
              <a:t>, відповідати </a:t>
            </a:r>
            <a:r>
              <a:rPr lang="uk-UA" sz="2400" i="1" dirty="0">
                <a:solidFill>
                  <a:srgbClr val="FF0000"/>
                </a:solidFill>
              </a:rPr>
              <a:t>вимогам </a:t>
            </a:r>
            <a:r>
              <a:rPr lang="uk-UA" sz="2400" i="1" dirty="0" err="1">
                <a:solidFill>
                  <a:srgbClr val="FF0000"/>
                </a:solidFill>
              </a:rPr>
              <a:t>студентоцентрованого</a:t>
            </a:r>
            <a:r>
              <a:rPr lang="uk-UA" sz="2400" i="1" dirty="0">
                <a:solidFill>
                  <a:srgbClr val="FF0000"/>
                </a:solidFill>
              </a:rPr>
              <a:t> підходу</a:t>
            </a:r>
            <a:r>
              <a:rPr lang="uk-UA" sz="2400" dirty="0"/>
              <a:t>, та </a:t>
            </a:r>
            <a:r>
              <a:rPr lang="uk-UA" sz="2400" i="1" dirty="0">
                <a:solidFill>
                  <a:srgbClr val="FF0000"/>
                </a:solidFill>
              </a:rPr>
              <a:t>принципам академічної свободи</a:t>
            </a:r>
            <a:r>
              <a:rPr lang="uk-UA" sz="2400" dirty="0"/>
              <a:t>.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dirty="0"/>
              <a:t>Парадигмою </a:t>
            </a:r>
            <a:r>
              <a:rPr lang="uk-UA" sz="2400" i="1" dirty="0" err="1">
                <a:solidFill>
                  <a:srgbClr val="FF0000"/>
                </a:solidFill>
              </a:rPr>
              <a:t>студентоцентрованості</a:t>
            </a:r>
            <a:r>
              <a:rPr lang="uk-UA" sz="2400" dirty="0"/>
              <a:t> є підхід, за яким здобувача розглядають як </a:t>
            </a:r>
            <a:r>
              <a:rPr lang="uk-UA" sz="2400" i="1" dirty="0">
                <a:solidFill>
                  <a:srgbClr val="FF0000"/>
                </a:solidFill>
              </a:rPr>
              <a:t>суб’єкта із власними унікальними інтересами, потребами, самодостатнім і відповідальним учасником освітнього процесу</a:t>
            </a:r>
            <a:r>
              <a:rPr lang="uk-UA" sz="2400" dirty="0"/>
              <a:t>. </a:t>
            </a:r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421308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Акредитація освітніх програм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570298" y="487025"/>
            <a:ext cx="1105140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Рекомендації щодо застосування критеріїв оцінювання якості освітньої програми</a:t>
            </a:r>
            <a:r>
              <a:rPr lang="uk-UA" sz="2400" dirty="0"/>
              <a:t>, затверджені Національним агентством із забезпечення якості вищої освіти 17 листопада 2020 року </a:t>
            </a:r>
            <a:r>
              <a:rPr lang="en-US" sz="2400" dirty="0">
                <a:hlinkClick r:id="rId2"/>
              </a:rPr>
              <a:t>http://surl.li/uqggc</a:t>
            </a:r>
            <a:r>
              <a:rPr lang="uk-UA" sz="2400" dirty="0"/>
              <a:t> 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dirty="0"/>
              <a:t>Під час виконання навчальних завдань </a:t>
            </a:r>
            <a:r>
              <a:rPr lang="uk-UA" sz="2400" i="1" dirty="0">
                <a:solidFill>
                  <a:srgbClr val="FF0000"/>
                </a:solidFill>
              </a:rPr>
              <a:t>здобувачі освіти мають бути вільними обирати теми для досліджень</a:t>
            </a:r>
            <a:r>
              <a:rPr lang="uk-UA" sz="2400" dirty="0"/>
              <a:t>.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i="1" dirty="0">
                <a:solidFill>
                  <a:srgbClr val="FF0000"/>
                </a:solidFill>
              </a:rPr>
              <a:t>Особисті погляди викладачів із тих чи інших питань</a:t>
            </a:r>
            <a:r>
              <a:rPr lang="uk-UA" sz="2400" dirty="0"/>
              <a:t>, формальні чи неформальні інституційні практики </a:t>
            </a:r>
            <a:r>
              <a:rPr lang="uk-UA" sz="2400" i="1" dirty="0">
                <a:solidFill>
                  <a:srgbClr val="FF0000"/>
                </a:solidFill>
              </a:rPr>
              <a:t>не мають бути перешкодою для реалізації здобувачами освіти своєї академічної свободи</a:t>
            </a:r>
            <a:r>
              <a:rPr lang="uk-UA" sz="2400" dirty="0"/>
              <a:t>. 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i="1" dirty="0">
                <a:solidFill>
                  <a:srgbClr val="FF0000"/>
                </a:solidFill>
              </a:rPr>
              <a:t>Викладачі</a:t>
            </a:r>
            <a:r>
              <a:rPr lang="uk-UA" sz="2400" dirty="0"/>
              <a:t> можуть включати обговорення таких тем до матеріалів своїх дисциплін та </a:t>
            </a:r>
            <a:r>
              <a:rPr lang="uk-UA" sz="2400" i="1" dirty="0">
                <a:solidFill>
                  <a:srgbClr val="FF0000"/>
                </a:solidFill>
              </a:rPr>
              <a:t>вільні у виборі методів навчання та викладання</a:t>
            </a:r>
            <a:r>
              <a:rPr lang="uk-UA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3025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Нормативні документи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570298" y="781665"/>
            <a:ext cx="110514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Положення про організацію освітнього процесу Національного технічного університету «Дніпровська політехніка», </a:t>
            </a:r>
            <a:r>
              <a:rPr lang="uk-UA" sz="2400" dirty="0"/>
              <a:t>затверджене Вченою радою 25.10.2019 (зі змінами та доповненнями від 28.05.2020 та 07.03.2023, затвердженими Вченою радою університету) </a:t>
            </a:r>
            <a:r>
              <a:rPr lang="en-US" sz="2400" dirty="0">
                <a:hlinkClick r:id="rId2"/>
              </a:rPr>
              <a:t>http://surl.li/uqgig</a:t>
            </a:r>
            <a:r>
              <a:rPr lang="uk-UA" sz="2400" dirty="0"/>
              <a:t>     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i="1" dirty="0"/>
              <a:t>Відповідність методів навчання і викладання принципам академічної свободи забезпечується можливістю вибору навчально-педагогічними працівниками методів, форм та способів викладання залежно від цілей та специфіки освітніх компонентів, а також враховуючи рівень підготовки здобувачів.</a:t>
            </a:r>
          </a:p>
        </p:txBody>
      </p:sp>
    </p:spTree>
    <p:extLst>
      <p:ext uri="{BB962C8B-B14F-4D97-AF65-F5344CB8AC3E}">
        <p14:creationId xmlns:p14="http://schemas.microsoft.com/office/powerpoint/2010/main" val="4143895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Нормативні документи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499178" y="440831"/>
            <a:ext cx="1105140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Рекомендації щодо створення силабусу навчальної дисципліни. Основні вимоги, </a:t>
            </a:r>
            <a:r>
              <a:rPr lang="uk-UA" sz="2400" dirty="0"/>
              <a:t>затверджені Вченою радою 25.06.2020 </a:t>
            </a:r>
            <a:r>
              <a:rPr lang="en-US" sz="2400" dirty="0">
                <a:hlinkClick r:id="rId2"/>
              </a:rPr>
              <a:t>http://surl.li/uqgir</a:t>
            </a:r>
            <a:r>
              <a:rPr lang="uk-UA" sz="2400" dirty="0"/>
              <a:t> 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b="1" dirty="0"/>
              <a:t>Додаток 3</a:t>
            </a:r>
          </a:p>
          <a:p>
            <a:pPr algn="just"/>
            <a:r>
              <a:rPr lang="uk-UA" sz="2400" i="1" dirty="0">
                <a:solidFill>
                  <a:srgbClr val="FF0000"/>
                </a:solidFill>
              </a:rPr>
              <a:t>Словесні методи навчання</a:t>
            </a:r>
            <a:r>
              <a:rPr lang="uk-UA" sz="2400" i="1" dirty="0"/>
              <a:t>: пояснення, інструктаж, розповідь, бесіда, навчальна дискусія, ілюстрування, демонстрування, самостійне спостереження.</a:t>
            </a:r>
          </a:p>
          <a:p>
            <a:pPr algn="just"/>
            <a:r>
              <a:rPr lang="uk-UA" sz="2400" i="1" dirty="0">
                <a:solidFill>
                  <a:srgbClr val="FF0000"/>
                </a:solidFill>
              </a:rPr>
              <a:t>Практичні методи навчання: </a:t>
            </a:r>
            <a:r>
              <a:rPr lang="uk-UA" sz="2400" i="1" dirty="0"/>
              <a:t>вправи, лабораторні роботи, практичні роботи, метод аналізу, метод синтезу, метод порівняння, метод узагальнення, метод конкретизації, метод виокремлення основного.</a:t>
            </a:r>
          </a:p>
          <a:p>
            <a:pPr algn="just"/>
            <a:r>
              <a:rPr lang="uk-UA" sz="2400" i="1" dirty="0">
                <a:solidFill>
                  <a:srgbClr val="FF0000"/>
                </a:solidFill>
              </a:rPr>
              <a:t>Інтерактивні стратегії: </a:t>
            </a:r>
            <a:r>
              <a:rPr lang="uk-UA" sz="2400" i="1" dirty="0"/>
              <a:t>виступ, мозковий штурм, обговорення, робота над помилками, опитування.</a:t>
            </a:r>
          </a:p>
          <a:p>
            <a:pPr algn="just"/>
            <a:r>
              <a:rPr lang="uk-UA" sz="2400" i="1" dirty="0">
                <a:solidFill>
                  <a:srgbClr val="FF0000"/>
                </a:solidFill>
              </a:rPr>
              <a:t>Діяльність у парах: </a:t>
            </a:r>
            <a:r>
              <a:rPr lang="uk-UA" sz="2400" i="1" dirty="0"/>
              <a:t>учитель і учень, результати іншого, вимушені дебати.</a:t>
            </a:r>
            <a:endParaRPr lang="uk-UA" sz="2400" i="1" dirty="0">
              <a:solidFill>
                <a:srgbClr val="FF0000"/>
              </a:solidFill>
            </a:endParaRPr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682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Питання від експертних груп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499178" y="440831"/>
            <a:ext cx="1105140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>
                <a:solidFill>
                  <a:srgbClr val="FF0000"/>
                </a:solidFill>
              </a:rPr>
              <a:t>Зустріч зі здобувачами</a:t>
            </a:r>
            <a:endParaRPr lang="uk-UA" sz="2400" i="1" dirty="0"/>
          </a:p>
          <a:p>
            <a:pPr algn="just"/>
            <a:r>
              <a:rPr lang="uk-UA" sz="2400" i="1" dirty="0"/>
              <a:t>1. Яким чином зміст ОП сприяє набуттю соціальних навичок (</a:t>
            </a:r>
            <a:r>
              <a:rPr lang="uk-UA" sz="2400" i="1" dirty="0" err="1"/>
              <a:t>soft</a:t>
            </a:r>
            <a:r>
              <a:rPr lang="uk-UA" sz="2400" i="1" dirty="0"/>
              <a:t> </a:t>
            </a:r>
            <a:r>
              <a:rPr lang="uk-UA" sz="2400" i="1" dirty="0" err="1"/>
              <a:t>skills</a:t>
            </a:r>
            <a:r>
              <a:rPr lang="uk-UA" sz="2400" i="1" dirty="0"/>
              <a:t>)? Які форми та методи навчання сприяли цьому? </a:t>
            </a:r>
          </a:p>
          <a:p>
            <a:pPr algn="just"/>
            <a:r>
              <a:rPr lang="uk-UA" sz="2400" i="1" dirty="0"/>
              <a:t>2. Чи консультуються з вами викладачі щодо форм і методів навчання? Чи враховують вашу думку?</a:t>
            </a:r>
          </a:p>
          <a:p>
            <a:pPr algn="just"/>
            <a:r>
              <a:rPr lang="uk-UA" sz="2400" i="1" dirty="0"/>
              <a:t>3. Чи ви брали участь в опитуванні? Чи були там питання про форми та методи навчання? Чи </a:t>
            </a:r>
            <a:r>
              <a:rPr lang="uk-UA" sz="2400" i="1" dirty="0" err="1"/>
              <a:t>врахувано</a:t>
            </a:r>
            <a:r>
              <a:rPr lang="uk-UA" sz="2400" i="1" dirty="0"/>
              <a:t> результати опитувань? Як часто такі опитування відбуваються?</a:t>
            </a:r>
          </a:p>
          <a:p>
            <a:pPr algn="just"/>
            <a:r>
              <a:rPr lang="uk-UA" sz="2400" i="1" dirty="0"/>
              <a:t>4. Чи можете самостійно обирати теми досліджень? Письмових/</a:t>
            </a:r>
            <a:r>
              <a:rPr lang="uk-UA" sz="2400" i="1" dirty="0" err="1"/>
              <a:t>проєктних</a:t>
            </a:r>
            <a:r>
              <a:rPr lang="uk-UA" sz="2400" i="1" dirty="0"/>
              <a:t> робіт у межах курсів?</a:t>
            </a:r>
          </a:p>
          <a:p>
            <a:pPr algn="just"/>
            <a:endParaRPr lang="en-US" sz="2400" i="1" dirty="0"/>
          </a:p>
          <a:p>
            <a:pPr algn="just"/>
            <a:endParaRPr lang="uk-UA" sz="2400" i="1" dirty="0"/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137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NUT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0000"/>
    </a:accent1>
    <a:accent2>
      <a:srgbClr val="035F8E"/>
    </a:accent2>
    <a:accent3>
      <a:srgbClr val="70AD47"/>
    </a:accent3>
    <a:accent4>
      <a:srgbClr val="093864"/>
    </a:accent4>
    <a:accent5>
      <a:srgbClr val="ED7D31"/>
    </a:accent5>
    <a:accent6>
      <a:srgbClr val="FFC000"/>
    </a:accent6>
    <a:hlink>
      <a:srgbClr val="5B9BD5"/>
    </a:hlink>
    <a:folHlink>
      <a:srgbClr val="70AD4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6226</TotalTime>
  <Words>794</Words>
  <Application>Microsoft Office PowerPoint</Application>
  <PresentationFormat>Широкий екран</PresentationFormat>
  <Paragraphs>84</Paragraphs>
  <Slides>13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4" baseType="lpstr"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Заболотна Юлія Олександрівна</cp:lastModifiedBy>
  <cp:revision>559</cp:revision>
  <cp:lastPrinted>2018-11-26T14:04:37Z</cp:lastPrinted>
  <dcterms:created xsi:type="dcterms:W3CDTF">2018-01-06T22:34:48Z</dcterms:created>
  <dcterms:modified xsi:type="dcterms:W3CDTF">2024-11-28T21:04:35Z</dcterms:modified>
</cp:coreProperties>
</file>